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86" r:id="rId2"/>
    <p:sldMasterId id="2147483673" r:id="rId3"/>
  </p:sldMasterIdLst>
  <p:notesMasterIdLst>
    <p:notesMasterId r:id="rId13"/>
  </p:notesMasterIdLst>
  <p:handoutMasterIdLst>
    <p:handoutMasterId r:id="rId14"/>
  </p:handoutMasterIdLst>
  <p:sldIdLst>
    <p:sldId id="289" r:id="rId4"/>
    <p:sldId id="443" r:id="rId5"/>
    <p:sldId id="441" r:id="rId6"/>
    <p:sldId id="435" r:id="rId7"/>
    <p:sldId id="436" r:id="rId8"/>
    <p:sldId id="438" r:id="rId9"/>
    <p:sldId id="439" r:id="rId10"/>
    <p:sldId id="440" r:id="rId11"/>
    <p:sldId id="444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68D230F3-CF80-4859-8CE7-A43EE81993B5}" styleName="Light Style 1 - Ac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91EBBBCC-DAD2-459C-BE2E-F6DE35CF9A28}" styleName="Dark Style 2 - Accent 3/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5FD0F851-EC5A-4D38-B0AD-8093EC10F338}" styleName="Light Style 1 - Ac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17292A2E-F333-43FB-9621-5CBBE7FDCDCB}" styleName="Light Style 2 - Accent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5A111915-BE36-4E01-A7E5-04B1672EAD32}" styleName="Light Style 2 - Acc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D27102A9-8310-4765-A935-A1911B00CA55}" styleName="Light Style 1 - Accent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8401" autoAdjust="0"/>
  </p:normalViewPr>
  <p:slideViewPr>
    <p:cSldViewPr>
      <p:cViewPr>
        <p:scale>
          <a:sx n="70" d="100"/>
          <a:sy n="70" d="100"/>
        </p:scale>
        <p:origin x="-1164" y="-24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56" d="100"/>
          <a:sy n="56" d="100"/>
        </p:scale>
        <p:origin x="-2874" y="-84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presProps" Target="presProps.xml"/><Relationship Id="rId10" Type="http://schemas.openxmlformats.org/officeDocument/2006/relationships/slide" Target="slides/slide7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76B5B38-AA1C-4EB8-8533-331CA3EE67FA}" type="datetimeFigureOut">
              <a:rPr lang="en-US" smtClean="0"/>
              <a:t>3/11/2014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93DCE63-E2C9-43F3-A08E-E062D4B893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446937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D27DB54-1EE0-4DE5-9537-A08D43EB4476}" type="datetimeFigureOut">
              <a:rPr lang="en-US" smtClean="0"/>
              <a:t>3/11/2014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9DBB24A-A79F-492E-9CA6-D47A6A3E68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25646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Structures </a:t>
            </a:r>
            <a:r>
              <a:rPr lang="en-US" dirty="0" smtClean="0">
                <a:sym typeface="Wingdings" pitchFamily="2" charset="2"/>
              </a:rPr>
              <a:t> Shadow and Wind tunnel effect </a:t>
            </a:r>
          </a:p>
          <a:p>
            <a:r>
              <a:rPr lang="en-US" dirty="0" smtClean="0">
                <a:sym typeface="Wingdings" pitchFamily="2" charset="2"/>
              </a:rPr>
              <a:t>Inverters</a:t>
            </a:r>
            <a:r>
              <a:rPr lang="en-US" baseline="0" dirty="0" smtClean="0">
                <a:sym typeface="Wingdings" pitchFamily="2" charset="2"/>
              </a:rPr>
              <a:t> and Transformer  Optimizations based on generation pattern from Solar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DBB24A-A79F-492E-9CA6-D47A6A3E68A6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552425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CEA – Monthly Highlights of Power Sector – July,2012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CEA – Monthly Highlights of Power Sector – July,2012</a:t>
            </a:r>
          </a:p>
          <a:p>
            <a:r>
              <a:rPr lang="en-US" dirty="0" smtClean="0"/>
              <a:t>http://powermin.nic.in/JSP_SERVLETS/internal.jsp</a:t>
            </a:r>
          </a:p>
          <a:p>
            <a:r>
              <a:rPr lang="en-US" dirty="0" smtClean="0"/>
              <a:t>http://en.wikipedia.org/wiki/Electricity_sector_in_India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DBB24A-A79F-492E-9CA6-D47A6A3E68A6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568095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DBB24A-A79F-492E-9CA6-D47A6A3E68A6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56809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73223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40968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037567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5411321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1938479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2130428"/>
            <a:ext cx="7772400" cy="14700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Solar Solutions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11820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73223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5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71567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3/11/2014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75736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1" y="1535113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1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8" y="1535113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8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3/11/2014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78224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3/11/2014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64612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5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71567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3/11/2014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95423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49"/>
            <a:ext cx="3008313" cy="1162051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2" y="273053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3/11/2014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98828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9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3/11/2014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82564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02179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40968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037567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2130428"/>
            <a:ext cx="7772400" cy="14700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Solar Solutions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11820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73223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5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71567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3/11/2014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75736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3/11/2014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75736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1" y="1535113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1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8" y="1535113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8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3/11/2014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78224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3/11/2014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64612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3/11/2014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95423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49"/>
            <a:ext cx="3008313" cy="1162051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2" y="273053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3/11/2014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98828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9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3/11/2014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82564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02179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40968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037567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1" y="1535113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1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8" y="1535113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8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3/11/2014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78224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3/11/2014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64612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3/11/2014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95423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49"/>
            <a:ext cx="3008313" cy="1162051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2" y="273053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3/11/2014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98828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9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3/11/2014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82564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02179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4" Type="http://schemas.openxmlformats.org/officeDocument/2006/relationships/image" Target="../media/image1.jpe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3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8.xml"/><Relationship Id="rId7" Type="http://schemas.openxmlformats.org/officeDocument/2006/relationships/slideLayout" Target="../slideLayouts/slideLayout32.xml"/><Relationship Id="rId12" Type="http://schemas.openxmlformats.org/officeDocument/2006/relationships/slideLayout" Target="../slideLayouts/slideLayout37.xml"/><Relationship Id="rId2" Type="http://schemas.openxmlformats.org/officeDocument/2006/relationships/slideLayout" Target="../slideLayouts/slideLayout27.xml"/><Relationship Id="rId1" Type="http://schemas.openxmlformats.org/officeDocument/2006/relationships/slideLayout" Target="../slideLayouts/slideLayout26.xml"/><Relationship Id="rId6" Type="http://schemas.openxmlformats.org/officeDocument/2006/relationships/slideLayout" Target="../slideLayouts/slideLayout31.xml"/><Relationship Id="rId11" Type="http://schemas.openxmlformats.org/officeDocument/2006/relationships/slideLayout" Target="../slideLayouts/slideLayout36.xml"/><Relationship Id="rId5" Type="http://schemas.openxmlformats.org/officeDocument/2006/relationships/slideLayout" Target="../slideLayouts/slideLayout30.xml"/><Relationship Id="rId10" Type="http://schemas.openxmlformats.org/officeDocument/2006/relationships/slideLayout" Target="../slideLayouts/slideLayout35.xml"/><Relationship Id="rId4" Type="http://schemas.openxmlformats.org/officeDocument/2006/relationships/slideLayout" Target="../slideLayouts/slideLayout29.xml"/><Relationship Id="rId9" Type="http://schemas.openxmlformats.org/officeDocument/2006/relationships/slideLayout" Target="../slideLayouts/slideLayout34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3/11/2014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TextBox 8"/>
          <p:cNvSpPr txBox="1"/>
          <p:nvPr userDrawn="1"/>
        </p:nvSpPr>
        <p:spPr>
          <a:xfrm>
            <a:off x="0" y="0"/>
            <a:ext cx="9144000" cy="548640"/>
          </a:xfrm>
          <a:prstGeom prst="rect">
            <a:avLst/>
          </a:prstGeom>
          <a:solidFill>
            <a:schemeClr val="accent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10" name="Picture 2" descr="D:\SW\Marketing\Brand Elements\Logo.jpg"/>
          <p:cNvPicPr>
            <a:picLocks noChangeAspect="1" noChangeArrowheads="1"/>
          </p:cNvPicPr>
          <p:nvPr userDrawn="1"/>
        </p:nvPicPr>
        <p:blipFill>
          <a:blip r:embed="rId1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53000" y="6181670"/>
            <a:ext cx="4191000" cy="6763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697278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99" r:id="rId12"/>
    <p:sldLayoutId id="2147483700" r:id="rId13"/>
  </p:sldLayoutIdLst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3/11/2014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TextBox 8"/>
          <p:cNvSpPr txBox="1"/>
          <p:nvPr userDrawn="1"/>
        </p:nvSpPr>
        <p:spPr>
          <a:xfrm>
            <a:off x="0" y="0"/>
            <a:ext cx="9144000" cy="548640"/>
          </a:xfrm>
          <a:prstGeom prst="rect">
            <a:avLst/>
          </a:prstGeom>
          <a:solidFill>
            <a:schemeClr val="accent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10" name="Picture 2" descr="D:\SW\Marketing\Brand Elements\Logo.jpg"/>
          <p:cNvPicPr>
            <a:picLocks noChangeAspect="1" noChangeArrowheads="1"/>
          </p:cNvPicPr>
          <p:nvPr userDrawn="1"/>
        </p:nvPicPr>
        <p:blipFill>
          <a:blip r:embed="rId1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53000" y="6181670"/>
            <a:ext cx="4191000" cy="6763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697278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  <p:sldLayoutId id="2147483698" r:id="rId12"/>
  </p:sldLayoutIdLst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3/11/2014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TextBox 8"/>
          <p:cNvSpPr txBox="1"/>
          <p:nvPr userDrawn="1"/>
        </p:nvSpPr>
        <p:spPr>
          <a:xfrm>
            <a:off x="0" y="0"/>
            <a:ext cx="9144000" cy="548640"/>
          </a:xfrm>
          <a:prstGeom prst="rect">
            <a:avLst/>
          </a:prstGeom>
          <a:solidFill>
            <a:schemeClr val="accent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10" name="Picture 2" descr="D:\SW\Marketing\Brand Elements\Logo.jpg"/>
          <p:cNvPicPr>
            <a:picLocks noChangeAspect="1" noChangeArrowheads="1"/>
          </p:cNvPicPr>
          <p:nvPr userDrawn="1"/>
        </p:nvPicPr>
        <p:blipFill>
          <a:blip r:embed="rId1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53000" y="6181670"/>
            <a:ext cx="4191000" cy="6763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697278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</p:sldLayoutIdLst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13" Type="http://schemas.openxmlformats.org/officeDocument/2006/relationships/hyperlink" Target="Sterling%20And%20Wilson%20Revised%2010.2.12.pptx" TargetMode="External"/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12" Type="http://schemas.openxmlformats.org/officeDocument/2006/relationships/image" Target="../media/image1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6.jpeg"/><Relationship Id="rId11" Type="http://schemas.openxmlformats.org/officeDocument/2006/relationships/image" Target="../media/image11.jpeg"/><Relationship Id="rId5" Type="http://schemas.openxmlformats.org/officeDocument/2006/relationships/image" Target="../media/image5.jpeg"/><Relationship Id="rId10" Type="http://schemas.openxmlformats.org/officeDocument/2006/relationships/image" Target="../media/image10.jpeg"/><Relationship Id="rId4" Type="http://schemas.openxmlformats.org/officeDocument/2006/relationships/image" Target="../media/image4.jpeg"/><Relationship Id="rId9" Type="http://schemas.openxmlformats.org/officeDocument/2006/relationships/image" Target="../media/image9.jpeg"/><Relationship Id="rId14" Type="http://schemas.openxmlformats.org/officeDocument/2006/relationships/image" Target="../media/image1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7.jpg"/><Relationship Id="rId4" Type="http://schemas.openxmlformats.org/officeDocument/2006/relationships/image" Target="../media/image16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gif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1766" y="4953000"/>
            <a:ext cx="879743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chemeClr val="tx2">
                    <a:lumMod val="75000"/>
                  </a:schemeClr>
                </a:solidFill>
              </a:rPr>
              <a:t>Sustainable </a:t>
            </a:r>
            <a:r>
              <a:rPr lang="en-US" sz="3200" b="1" dirty="0" smtClean="0">
                <a:solidFill>
                  <a:schemeClr val="tx2">
                    <a:lumMod val="75000"/>
                  </a:schemeClr>
                </a:solidFill>
              </a:rPr>
              <a:t>Power </a:t>
            </a:r>
          </a:p>
          <a:p>
            <a:pPr algn="ctr"/>
            <a:r>
              <a:rPr lang="en-US" sz="3200" b="1" dirty="0" smtClean="0">
                <a:solidFill>
                  <a:schemeClr val="tx2">
                    <a:lumMod val="75000"/>
                  </a:schemeClr>
                </a:solidFill>
              </a:rPr>
              <a:t>India-Africa </a:t>
            </a:r>
            <a:r>
              <a:rPr lang="en-US" sz="3200" b="1" dirty="0">
                <a:solidFill>
                  <a:schemeClr val="tx2">
                    <a:lumMod val="75000"/>
                  </a:schemeClr>
                </a:solidFill>
              </a:rPr>
              <a:t>Partnership</a:t>
            </a: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74" t="23698" r="7759" b="21424"/>
          <a:stretch/>
        </p:blipFill>
        <p:spPr bwMode="auto">
          <a:xfrm>
            <a:off x="152400" y="685800"/>
            <a:ext cx="8823649" cy="388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836963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Rectangle 56"/>
          <p:cNvSpPr/>
          <p:nvPr/>
        </p:nvSpPr>
        <p:spPr>
          <a:xfrm>
            <a:off x="7467600" y="3733800"/>
            <a:ext cx="1447800" cy="2438400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solidFill>
              <a:srgbClr val="001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Rectangle 54"/>
          <p:cNvSpPr/>
          <p:nvPr/>
        </p:nvSpPr>
        <p:spPr>
          <a:xfrm>
            <a:off x="3124200" y="3733800"/>
            <a:ext cx="2590800" cy="2438400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solidFill>
              <a:srgbClr val="001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Rectangle 48"/>
          <p:cNvSpPr/>
          <p:nvPr/>
        </p:nvSpPr>
        <p:spPr>
          <a:xfrm>
            <a:off x="228600" y="3733800"/>
            <a:ext cx="2743200" cy="2438400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solidFill>
              <a:srgbClr val="001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Rectangle 45"/>
          <p:cNvSpPr/>
          <p:nvPr/>
        </p:nvSpPr>
        <p:spPr>
          <a:xfrm>
            <a:off x="228600" y="1066800"/>
            <a:ext cx="8686800" cy="2336800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solidFill>
              <a:srgbClr val="001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316" name="Picture 27" descr="4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1524000"/>
            <a:ext cx="1232414" cy="17441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7" name="Picture 28" descr="4.jp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5201" y="1524000"/>
            <a:ext cx="1219200" cy="17289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8" name="Picture 29" descr="4.jpg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524000"/>
            <a:ext cx="1232414" cy="17441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" name="Picture 14" descr="4.jpg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1" y="4267200"/>
            <a:ext cx="1132291" cy="16879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" name="Picture 16" descr="4.jpg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4267200"/>
            <a:ext cx="1143000" cy="16879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" name="Rectangle 24"/>
          <p:cNvSpPr/>
          <p:nvPr/>
        </p:nvSpPr>
        <p:spPr>
          <a:xfrm>
            <a:off x="2133600" y="2995137"/>
            <a:ext cx="1219200" cy="27699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en-US" sz="1200" b="1" cap="none" spc="0" dirty="0" smtClean="0">
                <a:ln/>
                <a:solidFill>
                  <a:schemeClr val="bg1"/>
                </a:solidFill>
                <a:effectLst/>
              </a:rPr>
              <a:t>HVAC</a:t>
            </a:r>
            <a:endParaRPr lang="en-US" sz="1200" b="1" cap="none" spc="0" dirty="0">
              <a:ln/>
              <a:solidFill>
                <a:schemeClr val="bg1"/>
              </a:solidFill>
              <a:effectLst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228600" y="2971800"/>
            <a:ext cx="1524000" cy="27699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en-US" sz="1200" b="1" cap="none" spc="0" dirty="0" smtClean="0">
                <a:ln/>
                <a:solidFill>
                  <a:schemeClr val="bg1"/>
                </a:solidFill>
                <a:effectLst/>
              </a:rPr>
              <a:t>ELECTRICAL</a:t>
            </a:r>
            <a:endParaRPr lang="en-US" sz="1200" b="1" cap="none" spc="0" dirty="0">
              <a:ln/>
              <a:solidFill>
                <a:schemeClr val="bg1"/>
              </a:solidFill>
              <a:effectLst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7239000" y="2995137"/>
            <a:ext cx="1371600" cy="27699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en-US" sz="1200" b="1" dirty="0" smtClean="0">
                <a:ln/>
                <a:solidFill>
                  <a:schemeClr val="bg1"/>
                </a:solidFill>
              </a:rPr>
              <a:t>LV SYSTEM</a:t>
            </a:r>
            <a:endParaRPr lang="en-US" sz="1200" b="1" cap="none" spc="0" dirty="0">
              <a:ln/>
              <a:solidFill>
                <a:schemeClr val="bg1"/>
              </a:solidFill>
              <a:effectLst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228600" y="4066401"/>
            <a:ext cx="1219200" cy="27699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en-US" sz="1200" b="1" dirty="0" smtClean="0">
                <a:ln/>
              </a:rPr>
              <a:t>DG SET</a:t>
            </a:r>
            <a:endParaRPr lang="en-US" sz="1200" b="1" cap="none" spc="0" dirty="0">
              <a:ln/>
              <a:effectLst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1600200" y="4066401"/>
            <a:ext cx="1219200" cy="27699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en-US" sz="1200" b="1" cap="none" spc="0" dirty="0" smtClean="0">
                <a:ln/>
                <a:effectLst/>
              </a:rPr>
              <a:t>CO- GEN</a:t>
            </a:r>
            <a:endParaRPr lang="en-US" sz="1200" b="1" cap="none" spc="0" dirty="0">
              <a:ln/>
              <a:effectLst/>
            </a:endParaRPr>
          </a:p>
        </p:txBody>
      </p:sp>
      <p:pic>
        <p:nvPicPr>
          <p:cNvPr id="31" name="Picture 15" descr="4.jpg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4267200"/>
            <a:ext cx="1143000" cy="16879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" name="Rectangle 31"/>
          <p:cNvSpPr/>
          <p:nvPr/>
        </p:nvSpPr>
        <p:spPr>
          <a:xfrm>
            <a:off x="3048000" y="4066401"/>
            <a:ext cx="1219200" cy="27699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en-US" sz="1200" b="1" dirty="0" smtClean="0">
                <a:ln/>
              </a:rPr>
              <a:t>SOLAR</a:t>
            </a:r>
            <a:endParaRPr lang="en-US" sz="1200" b="1" cap="none" spc="0" dirty="0">
              <a:ln/>
              <a:effectLst/>
            </a:endParaRPr>
          </a:p>
        </p:txBody>
      </p:sp>
      <p:pic>
        <p:nvPicPr>
          <p:cNvPr id="34" name="Picture 2" descr="http://static5.businessinsider.com/image/4d9dfd4a4bd7c8d239050000/new-facebook-datacenter-in-prineville.jpg"/>
          <p:cNvPicPr>
            <a:picLocks noChangeAspect="1" noChangeArrowheads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0" y="4255676"/>
            <a:ext cx="1143000" cy="1687924"/>
          </a:xfrm>
          <a:prstGeom prst="rect">
            <a:avLst/>
          </a:prstGeom>
          <a:noFill/>
        </p:spPr>
      </p:pic>
      <p:pic>
        <p:nvPicPr>
          <p:cNvPr id="42" name="Picture 4" descr="4.jpg"/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4247484"/>
            <a:ext cx="1143000" cy="16961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" name="Picture 24" descr="4.jpg"/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4533" y="1524000"/>
            <a:ext cx="1220867" cy="17289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6" name="Rectangle 35"/>
          <p:cNvSpPr/>
          <p:nvPr/>
        </p:nvSpPr>
        <p:spPr>
          <a:xfrm>
            <a:off x="3810000" y="2995137"/>
            <a:ext cx="1371600" cy="27699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en-US" sz="1200" b="1" dirty="0" smtClean="0">
                <a:ln/>
                <a:solidFill>
                  <a:schemeClr val="bg1"/>
                </a:solidFill>
              </a:rPr>
              <a:t>PLUMBING</a:t>
            </a:r>
            <a:endParaRPr lang="en-US" sz="1200" b="1" cap="none" spc="0" dirty="0">
              <a:ln/>
              <a:solidFill>
                <a:schemeClr val="bg1"/>
              </a:solidFill>
              <a:effectLst/>
            </a:endParaRPr>
          </a:p>
        </p:txBody>
      </p:sp>
      <p:pic>
        <p:nvPicPr>
          <p:cNvPr id="37" name="Picture 36" descr="4.jpg"/>
          <p:cNvPicPr>
            <a:picLocks noChangeAspect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8942" y="1524000"/>
            <a:ext cx="1219200" cy="17289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8" name="Rectangle 37"/>
          <p:cNvSpPr/>
          <p:nvPr/>
        </p:nvSpPr>
        <p:spPr>
          <a:xfrm>
            <a:off x="5486400" y="2995137"/>
            <a:ext cx="1371600" cy="27699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en-US" sz="1200" b="1" dirty="0" smtClean="0">
                <a:ln/>
                <a:solidFill>
                  <a:schemeClr val="bg1"/>
                </a:solidFill>
              </a:rPr>
              <a:t>FIRE FIGHING</a:t>
            </a:r>
            <a:endParaRPr lang="en-US" sz="1200" b="1" cap="none" spc="0" dirty="0">
              <a:ln/>
              <a:solidFill>
                <a:schemeClr val="bg1"/>
              </a:solidFill>
              <a:effectLst/>
            </a:endParaRPr>
          </a:p>
        </p:txBody>
      </p:sp>
      <p:sp>
        <p:nvSpPr>
          <p:cNvPr id="40" name="TextBox 12">
            <a:hlinkClick r:id="rId13" action="ppaction://hlinkpres?slideindex=1&amp;slidetitle="/>
          </p:cNvPr>
          <p:cNvSpPr txBox="1">
            <a:spLocks noChangeArrowheads="1"/>
          </p:cNvSpPr>
          <p:nvPr/>
        </p:nvSpPr>
        <p:spPr bwMode="auto">
          <a:xfrm>
            <a:off x="228600" y="152400"/>
            <a:ext cx="8358187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US" sz="2400" b="1" dirty="0" smtClean="0"/>
              <a:t>Sterling and Wilson -  Verticals</a:t>
            </a:r>
            <a:endParaRPr lang="en-US" sz="2400" b="1" dirty="0"/>
          </a:p>
        </p:txBody>
      </p:sp>
      <p:sp>
        <p:nvSpPr>
          <p:cNvPr id="39" name="TextBox 38"/>
          <p:cNvSpPr txBox="1"/>
          <p:nvPr/>
        </p:nvSpPr>
        <p:spPr>
          <a:xfrm>
            <a:off x="3505200" y="1033046"/>
            <a:ext cx="20574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/>
              <a:t>MEP Services</a:t>
            </a:r>
            <a:endParaRPr lang="en-US" sz="1600" dirty="0"/>
          </a:p>
        </p:txBody>
      </p:sp>
      <p:sp>
        <p:nvSpPr>
          <p:cNvPr id="41" name="TextBox 40"/>
          <p:cNvSpPr txBox="1"/>
          <p:nvPr/>
        </p:nvSpPr>
        <p:spPr>
          <a:xfrm>
            <a:off x="609600" y="3733800"/>
            <a:ext cx="20574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/>
              <a:t>Power Solutions</a:t>
            </a:r>
            <a:endParaRPr lang="en-US" sz="1600" dirty="0"/>
          </a:p>
        </p:txBody>
      </p:sp>
      <p:sp>
        <p:nvSpPr>
          <p:cNvPr id="47" name="TextBox 46"/>
          <p:cNvSpPr txBox="1"/>
          <p:nvPr/>
        </p:nvSpPr>
        <p:spPr>
          <a:xfrm>
            <a:off x="3429000" y="3733800"/>
            <a:ext cx="20574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/>
              <a:t>EPC Services</a:t>
            </a:r>
            <a:endParaRPr lang="en-US" sz="1600" dirty="0"/>
          </a:p>
        </p:txBody>
      </p:sp>
      <p:sp>
        <p:nvSpPr>
          <p:cNvPr id="48" name="TextBox 47"/>
          <p:cNvSpPr txBox="1"/>
          <p:nvPr/>
        </p:nvSpPr>
        <p:spPr>
          <a:xfrm>
            <a:off x="7162800" y="3700046"/>
            <a:ext cx="20574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/>
              <a:t>Data Center</a:t>
            </a:r>
            <a:endParaRPr lang="en-US" sz="1600" dirty="0"/>
          </a:p>
        </p:txBody>
      </p:sp>
      <p:sp>
        <p:nvSpPr>
          <p:cNvPr id="35" name="Rectangle 34"/>
          <p:cNvSpPr/>
          <p:nvPr/>
        </p:nvSpPr>
        <p:spPr>
          <a:xfrm>
            <a:off x="4495800" y="4038600"/>
            <a:ext cx="1219200" cy="27699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en-US" sz="1200" b="1" dirty="0" smtClean="0">
                <a:ln/>
              </a:rPr>
              <a:t>EHV &amp; EBOP</a:t>
            </a:r>
            <a:endParaRPr lang="en-US" sz="1200" b="1" cap="none" spc="0" dirty="0">
              <a:ln/>
              <a:effectLst/>
            </a:endParaRPr>
          </a:p>
        </p:txBody>
      </p:sp>
      <p:sp>
        <p:nvSpPr>
          <p:cNvPr id="43" name="Rectangle 42"/>
          <p:cNvSpPr/>
          <p:nvPr/>
        </p:nvSpPr>
        <p:spPr>
          <a:xfrm>
            <a:off x="5867400" y="3733800"/>
            <a:ext cx="1447800" cy="2438400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solidFill>
              <a:srgbClr val="001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TextBox 43"/>
          <p:cNvSpPr txBox="1"/>
          <p:nvPr/>
        </p:nvSpPr>
        <p:spPr>
          <a:xfrm>
            <a:off x="5486400" y="3733800"/>
            <a:ext cx="20574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/>
              <a:t>O &amp; M</a:t>
            </a:r>
            <a:endParaRPr lang="en-US" sz="1600" dirty="0"/>
          </a:p>
        </p:txBody>
      </p:sp>
      <p:pic>
        <p:nvPicPr>
          <p:cNvPr id="45" name="Picture 2" descr="http://t2.gstatic.com/images?q=tbn:ANd9GcTcf0LUGV0UP4G9MvG-tSht0rStjvcEQwSeH6mAkHQ7vFjfjbpOVQ"/>
          <p:cNvPicPr>
            <a:picLocks noChangeAspect="1" noChangeArrowheads="1"/>
          </p:cNvPicPr>
          <p:nvPr/>
        </p:nvPicPr>
        <p:blipFill>
          <a:blip r:embed="rId14"/>
          <a:srcRect l="22560"/>
          <a:stretch>
            <a:fillRect/>
          </a:stretch>
        </p:blipFill>
        <p:spPr bwMode="auto">
          <a:xfrm>
            <a:off x="6019801" y="4267200"/>
            <a:ext cx="1142999" cy="168249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646112305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://www.greenlaunches.com/wp-content/uploads/2013/01/Giant_solar_roof_top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31" r="10200"/>
          <a:stretch/>
        </p:blipFill>
        <p:spPr bwMode="auto">
          <a:xfrm>
            <a:off x="3200400" y="914400"/>
            <a:ext cx="2722179" cy="1752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s://encrypted-tbn2.gstatic.com/images?q=tbn:ANd9GcTmNE7YTzZ_ljZh2ZPArlklsohNVLDIy7nvtURYE5M7UOB33fXl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914400"/>
            <a:ext cx="2590800" cy="1752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6629400" y="2819400"/>
            <a:ext cx="2286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chemeClr val="tx2"/>
                </a:solidFill>
              </a:rPr>
              <a:t>Hybrid Solutions</a:t>
            </a:r>
            <a:endParaRPr lang="en-US" sz="2400" b="1" dirty="0">
              <a:solidFill>
                <a:schemeClr val="tx2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09600" y="2819400"/>
            <a:ext cx="1981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chemeClr val="tx2"/>
                </a:solidFill>
              </a:rPr>
              <a:t>Turnkey EPC </a:t>
            </a:r>
            <a:endParaRPr lang="en-US" sz="2400" b="1" dirty="0">
              <a:solidFill>
                <a:schemeClr val="tx2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200400" y="2819400"/>
            <a:ext cx="2971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chemeClr val="tx2"/>
                </a:solidFill>
              </a:rPr>
              <a:t>Roof Top and Off Grid</a:t>
            </a:r>
            <a:endParaRPr lang="en-US" sz="2400" b="1" dirty="0">
              <a:solidFill>
                <a:schemeClr val="tx2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0" y="152400"/>
            <a:ext cx="703279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>
                <a:latin typeface="Arial" charset="0"/>
                <a:cs typeface="Arial" charset="0"/>
              </a:rPr>
              <a:t>RENEWABLE ENERGY : Solar Offering</a:t>
            </a:r>
            <a:endParaRPr lang="en-US" sz="2400" b="1" u="sng" dirty="0">
              <a:latin typeface="Arial" charset="0"/>
              <a:cs typeface="Arial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39" r="20732" b="4326"/>
          <a:stretch/>
        </p:blipFill>
        <p:spPr>
          <a:xfrm>
            <a:off x="6324600" y="914400"/>
            <a:ext cx="2743200" cy="17526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7422" y="5935359"/>
            <a:ext cx="4800600" cy="87632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17898" y="6019576"/>
            <a:ext cx="3810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chemeClr val="tx2"/>
                </a:solidFill>
              </a:rPr>
              <a:t>India ranked 1 &amp; Global ranked 20 </a:t>
            </a:r>
          </a:p>
          <a:p>
            <a:pPr algn="ctr"/>
            <a:r>
              <a:rPr lang="en-US" sz="2000" b="1" dirty="0" smtClean="0">
                <a:solidFill>
                  <a:schemeClr val="tx2"/>
                </a:solidFill>
              </a:rPr>
              <a:t>Solar EPC in 2013</a:t>
            </a:r>
            <a:endParaRPr lang="en-US" sz="2000" b="1" dirty="0">
              <a:solidFill>
                <a:schemeClr val="tx2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04800" y="3276600"/>
            <a:ext cx="25146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7800" indent="-177800">
              <a:buFont typeface="Arial" panose="020B0604020202020204" pitchFamily="34" charset="0"/>
              <a:buChar char="•"/>
            </a:pPr>
            <a:r>
              <a:rPr lang="en-US" b="1" dirty="0" smtClean="0"/>
              <a:t>400 MW Solar PV Plants Commissioned/ Under Construction</a:t>
            </a:r>
          </a:p>
          <a:p>
            <a:pPr marL="177800" indent="-177800">
              <a:buFont typeface="Arial" panose="020B0604020202020204" pitchFamily="34" charset="0"/>
              <a:buChar char="•"/>
            </a:pPr>
            <a:r>
              <a:rPr lang="en-US" b="1" dirty="0" smtClean="0"/>
              <a:t>90 </a:t>
            </a:r>
            <a:r>
              <a:rPr lang="en-US" b="1" dirty="0" err="1" smtClean="0"/>
              <a:t>MWp</a:t>
            </a:r>
            <a:r>
              <a:rPr lang="en-US" b="1" dirty="0" smtClean="0"/>
              <a:t> in South Africa  </a:t>
            </a:r>
          </a:p>
          <a:p>
            <a:endParaRPr lang="en-US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3200400" y="3276600"/>
            <a:ext cx="281940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7800" indent="-177800">
              <a:buFont typeface="Arial" panose="020B0604020202020204" pitchFamily="34" charset="0"/>
              <a:buChar char="•"/>
            </a:pPr>
            <a:r>
              <a:rPr lang="en-US" b="1" dirty="0" smtClean="0"/>
              <a:t>15*20 </a:t>
            </a:r>
            <a:r>
              <a:rPr lang="en-US" b="1" dirty="0" err="1" smtClean="0"/>
              <a:t>KWp</a:t>
            </a:r>
            <a:r>
              <a:rPr lang="en-US" b="1" dirty="0" smtClean="0"/>
              <a:t> on Oil Field in Rajasthan</a:t>
            </a:r>
          </a:p>
          <a:p>
            <a:pPr marL="177800" indent="-177800">
              <a:buFont typeface="Arial" panose="020B0604020202020204" pitchFamily="34" charset="0"/>
              <a:buChar char="•"/>
            </a:pPr>
            <a:r>
              <a:rPr lang="en-US" b="1" dirty="0" smtClean="0"/>
              <a:t>30 KW in Residential building</a:t>
            </a:r>
          </a:p>
          <a:p>
            <a:pPr marL="177800" indent="-177800">
              <a:buFont typeface="Arial" panose="020B0604020202020204" pitchFamily="34" charset="0"/>
              <a:buChar char="•"/>
            </a:pPr>
            <a:r>
              <a:rPr lang="en-US" b="1" dirty="0" smtClean="0"/>
              <a:t>5 KW on Super Market</a:t>
            </a:r>
          </a:p>
          <a:p>
            <a:pPr marL="177800" indent="-177800">
              <a:buFont typeface="Arial" panose="020B0604020202020204" pitchFamily="34" charset="0"/>
              <a:buChar char="•"/>
            </a:pPr>
            <a:r>
              <a:rPr lang="en-US" b="1" dirty="0" smtClean="0"/>
              <a:t>10 KW in Food Chain </a:t>
            </a:r>
          </a:p>
          <a:p>
            <a:endParaRPr lang="en-US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6324600" y="3200400"/>
            <a:ext cx="2667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7800" indent="-177800">
              <a:buFont typeface="Arial" panose="020B0604020202020204" pitchFamily="34" charset="0"/>
              <a:buChar char="•"/>
            </a:pPr>
            <a:r>
              <a:rPr lang="en-US" b="1" dirty="0" smtClean="0"/>
              <a:t>800 KW in Dubai (under development)</a:t>
            </a:r>
          </a:p>
          <a:p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7972662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162580"/>
            <a:ext cx="391010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 smtClean="0"/>
              <a:t>Solar offering: Outcome  </a:t>
            </a:r>
            <a:endParaRPr lang="en-US" sz="2800" b="1" dirty="0"/>
          </a:p>
        </p:txBody>
      </p:sp>
      <p:sp>
        <p:nvSpPr>
          <p:cNvPr id="2" name="TextBox 1"/>
          <p:cNvSpPr txBox="1"/>
          <p:nvPr/>
        </p:nvSpPr>
        <p:spPr>
          <a:xfrm>
            <a:off x="1066800" y="933271"/>
            <a:ext cx="6248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/>
              <a:t>Balance of </a:t>
            </a:r>
            <a:r>
              <a:rPr lang="en-US" sz="2400" b="1" dirty="0" smtClean="0"/>
              <a:t>System: Value Engineering</a:t>
            </a:r>
            <a:endParaRPr lang="en-US" sz="2400" b="1" dirty="0"/>
          </a:p>
          <a:p>
            <a:pPr algn="ctr"/>
            <a:endParaRPr lang="en-US" sz="2400" b="1" dirty="0" smtClean="0"/>
          </a:p>
          <a:p>
            <a:pPr algn="ctr"/>
            <a:r>
              <a:rPr lang="en-US" sz="2400" b="1" dirty="0" smtClean="0"/>
              <a:t> </a:t>
            </a:r>
            <a:endParaRPr lang="en-US" sz="2400" b="1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59414160"/>
              </p:ext>
            </p:extLst>
          </p:nvPr>
        </p:nvGraphicFramePr>
        <p:xfrm>
          <a:off x="381000" y="1791903"/>
          <a:ext cx="7696200" cy="3748487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3276600"/>
                <a:gridCol w="1854200"/>
                <a:gridCol w="2565400"/>
              </a:tblGrid>
              <a:tr h="47625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/>
                        <a:t>Per MW</a:t>
                      </a:r>
                      <a:endParaRPr lang="en-US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/>
                        <a:t>2011</a:t>
                      </a:r>
                      <a:endParaRPr lang="en-US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/>
                        <a:t>2014</a:t>
                      </a:r>
                      <a:endParaRPr lang="en-US" sz="2400" b="1" dirty="0"/>
                    </a:p>
                  </a:txBody>
                  <a:tcPr/>
                </a:tc>
              </a:tr>
              <a:tr h="476250">
                <a:tc>
                  <a:txBody>
                    <a:bodyPr/>
                    <a:lstStyle/>
                    <a:p>
                      <a:pPr algn="l"/>
                      <a:r>
                        <a:rPr lang="en-US" sz="2400" b="1" dirty="0" smtClean="0"/>
                        <a:t>Steel , Structures </a:t>
                      </a:r>
                      <a:endParaRPr lang="en-US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/>
                        <a:t>85-100 Tons</a:t>
                      </a:r>
                      <a:endParaRPr lang="en-US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/>
                        <a:t>45-50 Tons</a:t>
                      </a:r>
                      <a:r>
                        <a:rPr lang="en-US" sz="2400" b="1" baseline="0" dirty="0" smtClean="0"/>
                        <a:t> </a:t>
                      </a:r>
                      <a:endParaRPr lang="en-US" sz="2400" b="1" dirty="0"/>
                    </a:p>
                  </a:txBody>
                  <a:tcPr/>
                </a:tc>
              </a:tr>
              <a:tr h="476250">
                <a:tc>
                  <a:txBody>
                    <a:bodyPr/>
                    <a:lstStyle/>
                    <a:p>
                      <a:pPr algn="l"/>
                      <a:r>
                        <a:rPr lang="en-US" sz="2400" b="1" dirty="0" smtClean="0"/>
                        <a:t>Cement</a:t>
                      </a:r>
                      <a:endParaRPr lang="en-US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/>
                        <a:t>230-270 Cum</a:t>
                      </a:r>
                      <a:endParaRPr lang="en-US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/>
                        <a:t>100-130 Cum</a:t>
                      </a:r>
                      <a:endParaRPr lang="en-US" sz="2400" b="1" dirty="0"/>
                    </a:p>
                  </a:txBody>
                  <a:tcPr/>
                </a:tc>
              </a:tr>
              <a:tr h="476250">
                <a:tc>
                  <a:txBody>
                    <a:bodyPr/>
                    <a:lstStyle/>
                    <a:p>
                      <a:pPr algn="l"/>
                      <a:r>
                        <a:rPr lang="en-US" sz="2400" b="1" dirty="0" smtClean="0"/>
                        <a:t>Inverters</a:t>
                      </a:r>
                      <a:endParaRPr lang="en-US" sz="2400" b="1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2400" b="1" dirty="0" smtClean="0"/>
                        <a:t>20-25% reduction in capacities</a:t>
                      </a:r>
                      <a:r>
                        <a:rPr lang="en-US" sz="2400" b="1" baseline="0" dirty="0" smtClean="0"/>
                        <a:t> </a:t>
                      </a:r>
                      <a:endParaRPr lang="en-US" sz="2400" b="1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sz="2400" dirty="0"/>
                    </a:p>
                  </a:txBody>
                  <a:tcPr/>
                </a:tc>
              </a:tr>
              <a:tr h="544277">
                <a:tc>
                  <a:txBody>
                    <a:bodyPr/>
                    <a:lstStyle/>
                    <a:p>
                      <a:pPr algn="l"/>
                      <a:r>
                        <a:rPr lang="en-US" sz="2400" b="1" dirty="0" smtClean="0"/>
                        <a:t>Transformers</a:t>
                      </a:r>
                      <a:endParaRPr lang="en-US" sz="2400" b="1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dirty="0" smtClean="0"/>
                        <a:t>20-25% reduction in capacities</a:t>
                      </a:r>
                      <a:r>
                        <a:rPr lang="en-US" sz="2400" b="1" baseline="0" dirty="0" smtClean="0"/>
                        <a:t> </a:t>
                      </a:r>
                      <a:endParaRPr lang="en-US" sz="2400" b="1" dirty="0" smtClean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sz="2400" dirty="0"/>
                    </a:p>
                  </a:txBody>
                  <a:tcPr/>
                </a:tc>
              </a:tr>
              <a:tr h="476250">
                <a:tc>
                  <a:txBody>
                    <a:bodyPr/>
                    <a:lstStyle/>
                    <a:p>
                      <a:pPr algn="l"/>
                      <a:r>
                        <a:rPr lang="en-US" sz="2400" b="1" dirty="0" smtClean="0"/>
                        <a:t>Execution Time (5 MW)</a:t>
                      </a:r>
                      <a:endParaRPr lang="en-US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/>
                        <a:t>6 Months</a:t>
                      </a:r>
                      <a:endParaRPr lang="en-US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/>
                        <a:t>3 Months </a:t>
                      </a:r>
                      <a:endParaRPr lang="en-US" sz="2400" b="1" dirty="0"/>
                    </a:p>
                  </a:txBody>
                  <a:tcPr/>
                </a:tc>
              </a:tr>
              <a:tr h="476250">
                <a:tc>
                  <a:txBody>
                    <a:bodyPr/>
                    <a:lstStyle/>
                    <a:p>
                      <a:pPr algn="l"/>
                      <a:r>
                        <a:rPr lang="en-US" sz="2400" b="1" dirty="0" smtClean="0"/>
                        <a:t>Over all Capex Reduction</a:t>
                      </a:r>
                      <a:endParaRPr lang="en-US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/>
                        <a:t>Base</a:t>
                      </a:r>
                      <a:endParaRPr lang="en-US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/>
                        <a:t>30%!</a:t>
                      </a:r>
                      <a:endParaRPr lang="en-US" sz="2400" b="1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565028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28600" y="162580"/>
            <a:ext cx="6019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Africa Power Scenario Vis a Vis India</a:t>
            </a:r>
            <a:endParaRPr lang="en-US" sz="2800" b="1" dirty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29136842"/>
              </p:ext>
            </p:extLst>
          </p:nvPr>
        </p:nvGraphicFramePr>
        <p:xfrm>
          <a:off x="457200" y="990600"/>
          <a:ext cx="8001000" cy="2590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00350"/>
                <a:gridCol w="2533650"/>
                <a:gridCol w="2667000"/>
              </a:tblGrid>
              <a:tr h="370840">
                <a:tc>
                  <a:txBody>
                    <a:bodyPr/>
                    <a:lstStyle/>
                    <a:p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India 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Africa</a:t>
                      </a:r>
                      <a:endParaRPr lang="en-US" sz="28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Installed Capacity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211 GW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147 GW</a:t>
                      </a:r>
                      <a:endParaRPr lang="en-US" sz="28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Per Capita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778 KWHr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153 KWHr*</a:t>
                      </a:r>
                      <a:endParaRPr lang="en-US" sz="28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Non Access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33%**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77%*</a:t>
                      </a:r>
                      <a:endParaRPr lang="en-US" sz="28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Losses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30% + 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25%</a:t>
                      </a:r>
                      <a:endParaRPr lang="en-US" sz="28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228600" y="6096000"/>
            <a:ext cx="2819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*Excluding South Africa</a:t>
            </a:r>
          </a:p>
          <a:p>
            <a:r>
              <a:rPr lang="en-US" dirty="0" smtClean="0"/>
              <a:t>** Rural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0740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9000"/>
    </mc:Choice>
    <mc:Fallback xmlns="">
      <p:transition advClick="0" advTm="9000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28600" y="162580"/>
            <a:ext cx="70485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Africa Power Scenario: Proposed Solution</a:t>
            </a:r>
            <a:endParaRPr lang="en-US" sz="28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228600" y="1088815"/>
            <a:ext cx="8610600" cy="37117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20000"/>
              </a:lnSpc>
              <a:buFont typeface="Arial" pitchFamily="34" charset="0"/>
              <a:buChar char="•"/>
            </a:pPr>
            <a:r>
              <a:rPr lang="en-US" sz="2800" dirty="0"/>
              <a:t>Thrust on Renewables especially Solar </a:t>
            </a:r>
          </a:p>
          <a:p>
            <a:pPr marL="285750" indent="-285750">
              <a:lnSpc>
                <a:spcPct val="120000"/>
              </a:lnSpc>
              <a:buFont typeface="Arial" pitchFamily="34" charset="0"/>
              <a:buChar char="•"/>
            </a:pPr>
            <a:r>
              <a:rPr lang="en-US" sz="2800" dirty="0" smtClean="0"/>
              <a:t>Huge Potential </a:t>
            </a:r>
            <a:r>
              <a:rPr lang="en-US" sz="2800" dirty="0"/>
              <a:t>6,567 </a:t>
            </a:r>
            <a:r>
              <a:rPr lang="en-US" sz="2800" dirty="0" err="1"/>
              <a:t>TWHr</a:t>
            </a:r>
            <a:r>
              <a:rPr lang="en-US" sz="2800" dirty="0"/>
              <a:t>!!!</a:t>
            </a:r>
          </a:p>
          <a:p>
            <a:pPr marL="285750" indent="-285750">
              <a:lnSpc>
                <a:spcPct val="120000"/>
              </a:lnSpc>
              <a:buFont typeface="Arial" pitchFamily="34" charset="0"/>
              <a:buChar char="•"/>
            </a:pPr>
            <a:r>
              <a:rPr lang="en-US" sz="2800" dirty="0"/>
              <a:t>Near to equator - High Radiation </a:t>
            </a:r>
            <a:r>
              <a:rPr lang="en-US" sz="2800" dirty="0" smtClean="0"/>
              <a:t>Zones</a:t>
            </a:r>
          </a:p>
          <a:p>
            <a:pPr marL="742950" lvl="1" indent="-285750">
              <a:lnSpc>
                <a:spcPct val="120000"/>
              </a:lnSpc>
              <a:buFont typeface="Arial" pitchFamily="34" charset="0"/>
              <a:buChar char="•"/>
            </a:pPr>
            <a:r>
              <a:rPr lang="en-US" sz="2800" dirty="0" smtClean="0"/>
              <a:t>GHI 2000+ KWHr per Annum </a:t>
            </a:r>
            <a:endParaRPr lang="en-US" sz="2800" dirty="0"/>
          </a:p>
          <a:p>
            <a:pPr marL="285750" indent="-285750">
              <a:lnSpc>
                <a:spcPct val="120000"/>
              </a:lnSpc>
              <a:buFont typeface="Arial" pitchFamily="34" charset="0"/>
              <a:buChar char="•"/>
            </a:pPr>
            <a:r>
              <a:rPr lang="en-US" sz="2800" dirty="0"/>
              <a:t>Centralized and Decentralized G</a:t>
            </a:r>
            <a:r>
              <a:rPr lang="en-US" sz="2800" dirty="0" smtClean="0"/>
              <a:t>eneration options</a:t>
            </a:r>
            <a:endParaRPr lang="en-US" sz="2800" dirty="0"/>
          </a:p>
          <a:p>
            <a:pPr marL="285750" indent="-285750">
              <a:lnSpc>
                <a:spcPct val="120000"/>
              </a:lnSpc>
              <a:buFont typeface="Arial" pitchFamily="34" charset="0"/>
              <a:buChar char="•"/>
            </a:pPr>
            <a:r>
              <a:rPr lang="en-US" sz="2800" dirty="0"/>
              <a:t>Good Match for Peaking Loads  </a:t>
            </a:r>
            <a:endParaRPr lang="en-US" sz="2800" dirty="0" smtClean="0"/>
          </a:p>
          <a:p>
            <a:pPr marL="742950" lvl="1" indent="-285750">
              <a:lnSpc>
                <a:spcPct val="120000"/>
              </a:lnSpc>
              <a:buFont typeface="Arial" pitchFamily="34" charset="0"/>
              <a:buChar char="•"/>
            </a:pPr>
            <a:r>
              <a:rPr lang="en-US" sz="2800" dirty="0" smtClean="0"/>
              <a:t>Solar DG Hybrid Solutions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6529523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66" name="Rectangle 125965"/>
          <p:cNvSpPr/>
          <p:nvPr/>
        </p:nvSpPr>
        <p:spPr>
          <a:xfrm>
            <a:off x="114300" y="742365"/>
            <a:ext cx="3547648" cy="3184181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solidFill>
              <a:schemeClr val="accent1">
                <a:shade val="50000"/>
                <a:alpha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25967" name="Rectangle 125966"/>
          <p:cNvSpPr/>
          <p:nvPr/>
        </p:nvSpPr>
        <p:spPr>
          <a:xfrm>
            <a:off x="5486400" y="685800"/>
            <a:ext cx="3733800" cy="305818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solidFill>
              <a:schemeClr val="accent1">
                <a:shade val="50000"/>
                <a:alpha val="49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sp>
        <p:nvSpPr>
          <p:cNvPr id="3" name="Rectangle 2"/>
          <p:cNvSpPr/>
          <p:nvPr/>
        </p:nvSpPr>
        <p:spPr>
          <a:xfrm>
            <a:off x="114300" y="977382"/>
            <a:ext cx="3505200" cy="709198"/>
          </a:xfrm>
          <a:prstGeom prst="rect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tx1"/>
                </a:solidFill>
              </a:rPr>
              <a:t>Diesel Gen-Set</a:t>
            </a:r>
            <a:r>
              <a:rPr lang="en-US" sz="2400" b="1" dirty="0" smtClean="0">
                <a:solidFill>
                  <a:schemeClr val="bg1"/>
                </a:solidFill>
              </a:rPr>
              <a:t>  </a:t>
            </a:r>
            <a:endParaRPr lang="en-US" sz="2400" b="1" dirty="0">
              <a:solidFill>
                <a:schemeClr val="bg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638800" y="863082"/>
            <a:ext cx="3448050" cy="726519"/>
          </a:xfrm>
          <a:prstGeom prst="rect">
            <a:avLst/>
          </a:prstGeom>
          <a:ln/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tx1"/>
                </a:solidFill>
              </a:rPr>
              <a:t>Solar PV Module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endParaRPr lang="en-US" sz="2400" dirty="0">
              <a:solidFill>
                <a:schemeClr val="tx1"/>
              </a:solidFill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762000" y="5325978"/>
            <a:ext cx="8258175" cy="0"/>
          </a:xfrm>
          <a:prstGeom prst="line">
            <a:avLst/>
          </a:prstGeom>
          <a:ln w="635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/>
          <p:cNvSpPr/>
          <p:nvPr/>
        </p:nvSpPr>
        <p:spPr>
          <a:xfrm>
            <a:off x="952500" y="2500647"/>
            <a:ext cx="1828800" cy="571500"/>
          </a:xfrm>
          <a:prstGeom prst="rect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tx1"/>
                </a:solidFill>
              </a:rPr>
              <a:t>AMF Panel</a:t>
            </a:r>
            <a:r>
              <a:rPr lang="en-US" sz="2400" b="1" dirty="0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10" name="Rectangle 9"/>
          <p:cNvSpPr/>
          <p:nvPr/>
        </p:nvSpPr>
        <p:spPr>
          <a:xfrm>
            <a:off x="5953125" y="2346850"/>
            <a:ext cx="3067050" cy="879094"/>
          </a:xfrm>
          <a:prstGeom prst="rect">
            <a:avLst/>
          </a:prstGeom>
          <a:ln/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tx1"/>
                </a:solidFill>
              </a:rPr>
              <a:t>Inverter Station</a:t>
            </a:r>
          </a:p>
          <a:p>
            <a:pPr algn="ctr"/>
            <a:r>
              <a:rPr lang="en-US" sz="2000" b="1" dirty="0">
                <a:solidFill>
                  <a:schemeClr val="tx1"/>
                </a:solidFill>
              </a:rPr>
              <a:t>Inverter/Transformer/HT </a:t>
            </a:r>
            <a:r>
              <a:rPr lang="en-US" sz="2000" b="1" dirty="0" smtClean="0">
                <a:solidFill>
                  <a:schemeClr val="tx1"/>
                </a:solidFill>
              </a:rPr>
              <a:t>Panel etc.</a:t>
            </a:r>
            <a:endParaRPr lang="en-US" sz="2000" b="1" dirty="0">
              <a:solidFill>
                <a:schemeClr val="tx1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527272" y="5740968"/>
            <a:ext cx="152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11/33KV</a:t>
            </a:r>
            <a:endParaRPr lang="en-US" sz="1600" b="1" dirty="0"/>
          </a:p>
        </p:txBody>
      </p:sp>
      <p:sp>
        <p:nvSpPr>
          <p:cNvPr id="21" name="Rectangle 20"/>
          <p:cNvSpPr/>
          <p:nvPr/>
        </p:nvSpPr>
        <p:spPr>
          <a:xfrm>
            <a:off x="3933826" y="2500647"/>
            <a:ext cx="1247773" cy="571500"/>
          </a:xfrm>
          <a:prstGeom prst="rect">
            <a:avLst/>
          </a:prstGeo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Fuel Saver</a:t>
            </a:r>
          </a:p>
        </p:txBody>
      </p:sp>
      <p:sp>
        <p:nvSpPr>
          <p:cNvPr id="31" name="Rectangle 30"/>
          <p:cNvSpPr/>
          <p:nvPr/>
        </p:nvSpPr>
        <p:spPr>
          <a:xfrm>
            <a:off x="3593513" y="4330045"/>
            <a:ext cx="2403820" cy="571500"/>
          </a:xfrm>
          <a:prstGeom prst="rect">
            <a:avLst/>
          </a:prstGeom>
          <a:ln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Compact Sub-Station </a:t>
            </a:r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125972" name="Straight Arrow Connector 125971"/>
          <p:cNvCxnSpPr/>
          <p:nvPr/>
        </p:nvCxnSpPr>
        <p:spPr>
          <a:xfrm>
            <a:off x="4724400" y="5347649"/>
            <a:ext cx="0" cy="550277"/>
          </a:xfrm>
          <a:prstGeom prst="straightConnector1">
            <a:avLst/>
          </a:prstGeom>
          <a:ln w="508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3661948" y="5697871"/>
            <a:ext cx="113347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/>
              <a:t>Load</a:t>
            </a:r>
            <a:endParaRPr lang="en-US" sz="2000" b="1" dirty="0"/>
          </a:p>
        </p:txBody>
      </p:sp>
      <p:cxnSp>
        <p:nvCxnSpPr>
          <p:cNvPr id="24" name="Straight Arrow Connector 23"/>
          <p:cNvCxnSpPr>
            <a:stCxn id="3" idx="2"/>
            <a:endCxn id="9" idx="0"/>
          </p:cNvCxnSpPr>
          <p:nvPr/>
        </p:nvCxnSpPr>
        <p:spPr>
          <a:xfrm>
            <a:off x="1866900" y="1686580"/>
            <a:ext cx="0" cy="814067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39" name="Straight Arrow Connector 38"/>
          <p:cNvCxnSpPr>
            <a:stCxn id="5" idx="2"/>
          </p:cNvCxnSpPr>
          <p:nvPr/>
        </p:nvCxnSpPr>
        <p:spPr>
          <a:xfrm>
            <a:off x="7362825" y="1589601"/>
            <a:ext cx="0" cy="757249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42" name="Straight Arrow Connector 41"/>
          <p:cNvCxnSpPr>
            <a:endCxn id="9" idx="3"/>
          </p:cNvCxnSpPr>
          <p:nvPr/>
        </p:nvCxnSpPr>
        <p:spPr>
          <a:xfrm flipH="1">
            <a:off x="2781300" y="2786397"/>
            <a:ext cx="1104900" cy="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50" name="Straight Arrow Connector 49"/>
          <p:cNvCxnSpPr>
            <a:stCxn id="10" idx="1"/>
          </p:cNvCxnSpPr>
          <p:nvPr/>
        </p:nvCxnSpPr>
        <p:spPr>
          <a:xfrm flipH="1">
            <a:off x="5181600" y="2786397"/>
            <a:ext cx="771525" cy="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60" name="Straight Arrow Connector 59"/>
          <p:cNvCxnSpPr/>
          <p:nvPr/>
        </p:nvCxnSpPr>
        <p:spPr>
          <a:xfrm>
            <a:off x="4724400" y="4901545"/>
            <a:ext cx="0" cy="424433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59" name="Left-Up Arrow 58"/>
          <p:cNvSpPr/>
          <p:nvPr/>
        </p:nvSpPr>
        <p:spPr>
          <a:xfrm>
            <a:off x="5997333" y="3278102"/>
            <a:ext cx="1470268" cy="1446278"/>
          </a:xfrm>
          <a:prstGeom prst="leftUpArrow">
            <a:avLst>
              <a:gd name="adj1" fmla="val 2879"/>
              <a:gd name="adj2" fmla="val 5951"/>
              <a:gd name="adj3" fmla="val 1516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75" name="Left-Up Arrow 74"/>
          <p:cNvSpPr/>
          <p:nvPr/>
        </p:nvSpPr>
        <p:spPr>
          <a:xfrm rot="5400000">
            <a:off x="1875221" y="3006091"/>
            <a:ext cx="1595669" cy="1840912"/>
          </a:xfrm>
          <a:prstGeom prst="leftUpArrow">
            <a:avLst>
              <a:gd name="adj1" fmla="val 2879"/>
              <a:gd name="adj2" fmla="val 5951"/>
              <a:gd name="adj3" fmla="val 1516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22" name="Rectangle 21"/>
          <p:cNvSpPr/>
          <p:nvPr/>
        </p:nvSpPr>
        <p:spPr>
          <a:xfrm>
            <a:off x="0" y="152400"/>
            <a:ext cx="697394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Diesel + PV Hybrid Solution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Schematic</a:t>
            </a:r>
            <a:endParaRPr 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643660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152400"/>
            <a:ext cx="81534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Diesel + PV Hybrid Solution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Case Study, South Africa</a:t>
            </a:r>
            <a:endParaRPr lang="en-US" sz="2400" b="1" u="sng" dirty="0">
              <a:latin typeface="Arial" charset="0"/>
              <a:cs typeface="Arial" charset="0"/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30065041"/>
              </p:ext>
            </p:extLst>
          </p:nvPr>
        </p:nvGraphicFramePr>
        <p:xfrm>
          <a:off x="304800" y="990600"/>
          <a:ext cx="7848600" cy="3749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89148"/>
                <a:gridCol w="5159452"/>
              </a:tblGrid>
              <a:tr h="370840"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0" dirty="0" smtClean="0">
                          <a:solidFill>
                            <a:schemeClr val="bg1"/>
                          </a:solidFill>
                          <a:latin typeface="+mn-lt"/>
                          <a:cs typeface="Arial" panose="020B0604020202020204" pitchFamily="34" charset="0"/>
                        </a:rPr>
                        <a:t>System Parameters</a:t>
                      </a:r>
                      <a:r>
                        <a:rPr lang="en-US" sz="2800" b="0" dirty="0" smtClean="0">
                          <a:solidFill>
                            <a:prstClr val="white"/>
                          </a:solidFill>
                          <a:latin typeface="+mn-lt"/>
                          <a:cs typeface="Arial" charset="0"/>
                        </a:rPr>
                        <a:t> </a:t>
                      </a:r>
                      <a:endParaRPr lang="en-IN" sz="2800" b="0" dirty="0" smtClean="0">
                        <a:latin typeface="+mn-lt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N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Installed DG</a:t>
                      </a:r>
                      <a:endParaRPr lang="en-IN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6*1550 KVA </a:t>
                      </a:r>
                      <a:endParaRPr lang="en-IN" sz="2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Solar PV</a:t>
                      </a:r>
                      <a:endParaRPr lang="en-IN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3000 </a:t>
                      </a:r>
                      <a:r>
                        <a:rPr lang="en-US" sz="2000" dirty="0" err="1" smtClean="0"/>
                        <a:t>KWp</a:t>
                      </a:r>
                      <a:endParaRPr lang="en-IN" sz="2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Solar </a:t>
                      </a:r>
                      <a:r>
                        <a:rPr lang="en-US" sz="2000" dirty="0" smtClean="0"/>
                        <a:t>PLF </a:t>
                      </a:r>
                      <a:r>
                        <a:rPr lang="en-US" sz="2000" dirty="0" smtClean="0"/>
                        <a:t>Generation</a:t>
                      </a:r>
                      <a:endParaRPr lang="en-IN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19%</a:t>
                      </a:r>
                      <a:endParaRPr lang="en-IN" sz="2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Fuel Saver Controller</a:t>
                      </a:r>
                      <a:endParaRPr lang="en-IN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Technology Provider</a:t>
                      </a:r>
                      <a:r>
                        <a:rPr lang="en-US" sz="2000" baseline="0" dirty="0" smtClean="0"/>
                        <a:t>: Sterling and Wilson</a:t>
                      </a:r>
                      <a:endParaRPr lang="en-IN" sz="2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Diesel Cost</a:t>
                      </a:r>
                      <a:endParaRPr lang="en-IN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/>
                        <a:t>Technology Provider</a:t>
                      </a:r>
                      <a:r>
                        <a:rPr lang="en-US" sz="2000" baseline="0" dirty="0" smtClean="0"/>
                        <a:t>: Sterling and Wilson</a:t>
                      </a:r>
                      <a:endParaRPr lang="en-IN" sz="2000" dirty="0" smtClean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Diesel</a:t>
                      </a:r>
                      <a:r>
                        <a:rPr lang="en-US" sz="2000" baseline="0" dirty="0" smtClean="0"/>
                        <a:t> Saved</a:t>
                      </a:r>
                      <a:endParaRPr lang="en-IN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/>
                        <a:t>45,96,589</a:t>
                      </a:r>
                      <a:endParaRPr lang="en-IN" sz="2000" dirty="0" smtClean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b="1" dirty="0" smtClean="0"/>
                        <a:t>System Payback</a:t>
                      </a:r>
                      <a:endParaRPr lang="en-IN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baseline="0" dirty="0" smtClean="0"/>
                        <a:t>3.5 years</a:t>
                      </a:r>
                      <a:endParaRPr lang="en-IN" sz="2000" b="1" dirty="0" smtClean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CO2</a:t>
                      </a:r>
                      <a:r>
                        <a:rPr lang="en-US" sz="2000" baseline="0" dirty="0" smtClean="0"/>
                        <a:t> Emission Avoided</a:t>
                      </a:r>
                      <a:endParaRPr lang="en-IN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/>
                        <a:t>4500 Tons per Year</a:t>
                      </a:r>
                      <a:endParaRPr lang="en-IN" sz="2000" dirty="0" smtClean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806103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pic>
        <p:nvPicPr>
          <p:cNvPr id="11267" name="Picture 8" descr="Logo 01.tif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37" y="2590799"/>
            <a:ext cx="9072563" cy="16567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8065" name="Picture 1" descr="http://www.schindler.com/blank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"/>
            <a:ext cx="142875" cy="12700"/>
          </a:xfrm>
          <a:prstGeom prst="rect">
            <a:avLst/>
          </a:prstGeom>
          <a:noFill/>
        </p:spPr>
      </p:pic>
      <p:pic>
        <p:nvPicPr>
          <p:cNvPr id="88066" name="Picture 2" descr="http://www.schindler.com/blank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"/>
            <a:ext cx="142875" cy="12700"/>
          </a:xfrm>
          <a:prstGeom prst="rect">
            <a:avLst/>
          </a:prstGeom>
          <a:noFill/>
        </p:spPr>
      </p:pic>
      <p:pic>
        <p:nvPicPr>
          <p:cNvPr id="88067" name="Picture 3" descr="http://www.schindler.com/blank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"/>
            <a:ext cx="142875" cy="12700"/>
          </a:xfrm>
          <a:prstGeom prst="rect">
            <a:avLst/>
          </a:prstGeom>
          <a:noFill/>
        </p:spPr>
      </p:pic>
      <p:pic>
        <p:nvPicPr>
          <p:cNvPr id="88068" name="Picture 4" descr="http://www.schindler.com/blank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"/>
            <a:ext cx="142875" cy="127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695586892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4662</TotalTime>
  <Words>371</Words>
  <Application>Microsoft Office PowerPoint</Application>
  <PresentationFormat>On-screen Show (4:3)</PresentationFormat>
  <Paragraphs>115</Paragraphs>
  <Slides>9</Slides>
  <Notes>4</Notes>
  <HiddenSlides>0</HiddenSlides>
  <MMClips>0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9</vt:i4>
      </vt:variant>
    </vt:vector>
  </HeadingPairs>
  <TitlesOfParts>
    <vt:vector size="12" baseType="lpstr">
      <vt:lpstr>1_Office Theme</vt:lpstr>
      <vt:lpstr>2_Office Theme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SWL Group</dc:title>
  <dc:creator>Vikas</dc:creator>
  <cp:lastModifiedBy>Apple</cp:lastModifiedBy>
  <cp:revision>1112</cp:revision>
  <cp:lastPrinted>2013-02-05T06:46:48Z</cp:lastPrinted>
  <dcterms:created xsi:type="dcterms:W3CDTF">2006-08-16T00:00:00Z</dcterms:created>
  <dcterms:modified xsi:type="dcterms:W3CDTF">2014-03-11T05:34:46Z</dcterms:modified>
</cp:coreProperties>
</file>